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75" r:id="rId5"/>
    <p:sldId id="276" r:id="rId6"/>
    <p:sldId id="277" r:id="rId7"/>
    <p:sldId id="263" r:id="rId8"/>
    <p:sldId id="264" r:id="rId9"/>
    <p:sldId id="265" r:id="rId10"/>
    <p:sldId id="271" r:id="rId11"/>
    <p:sldId id="272" r:id="rId12"/>
    <p:sldId id="273" r:id="rId13"/>
    <p:sldId id="267" r:id="rId14"/>
    <p:sldId id="266" r:id="rId15"/>
    <p:sldId id="269" r:id="rId16"/>
    <p:sldId id="270" r:id="rId17"/>
    <p:sldId id="274"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showGuides="1">
      <p:cViewPr varScale="1">
        <p:scale>
          <a:sx n="108" d="100"/>
          <a:sy n="108" d="100"/>
        </p:scale>
        <p:origin x="900" y="108"/>
      </p:cViewPr>
      <p:guideLst>
        <p:guide orient="horz" pos="2160"/>
        <p:guide pos="38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E6844-8B70-4849-8CB5-71433B8456C2}" type="datetimeFigureOut">
              <a:rPr lang="en-IN" smtClean="0"/>
              <a:t>10-11-2023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7845C-0E49-46F7-83DD-D4CD21FDB9F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EC7845C-0E49-46F7-83DD-D4CD21FDB9FC}" type="slidenum">
              <a:rPr lang="en-IN" smtClean="0"/>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F3E8B1C-86EF-43CF-8304-249481088644}" type="datetimeFigureOut">
              <a:rPr lang="en-US" smtClean="0"/>
              <a:t>11/10/2023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F3E8B1C-86EF-43CF-8304-249481088644}" type="datetimeFigureOut">
              <a:rPr lang="en-US" smtClean="0"/>
              <a:t>11/10/2023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3DB2ADC-AF19-4574-8C10-79B5B04FCA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F3E8B1C-86EF-43CF-8304-249481088644}" type="datetimeFigureOut">
              <a:rPr lang="en-US" smtClean="0"/>
              <a:t>11/10/2023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3DB2ADC-AF19-4574-8C10-79B5B04FCA2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9914" y="4702835"/>
            <a:ext cx="10801350" cy="978772"/>
          </a:xfrm>
        </p:spPr>
        <p:txBody>
          <a:bodyPr>
            <a:normAutofit fontScale="90000"/>
          </a:bodyPr>
          <a:lstStyle/>
          <a:p>
            <a:pPr algn="r"/>
            <a:r>
              <a:rPr lang="en-US" sz="3600" dirty="0">
                <a:solidFill>
                  <a:schemeClr val="bg1"/>
                </a:solidFill>
              </a:rPr>
              <a:t>Module - 1 target – 3</a:t>
            </a:r>
            <a:br>
              <a:rPr lang="en-US" sz="3600" dirty="0">
                <a:solidFill>
                  <a:schemeClr val="bg1"/>
                </a:solidFill>
              </a:rPr>
            </a:br>
            <a:r>
              <a:rPr lang="en-US" sz="3600" dirty="0">
                <a:solidFill>
                  <a:schemeClr val="bg1"/>
                </a:solidFill>
              </a:rPr>
              <a:t> BATCH – 5</a:t>
            </a:r>
          </a:p>
        </p:txBody>
      </p:sp>
      <p:sp>
        <p:nvSpPr>
          <p:cNvPr id="4" name="TextBox 3"/>
          <p:cNvSpPr txBox="1"/>
          <p:nvPr/>
        </p:nvSpPr>
        <p:spPr>
          <a:xfrm>
            <a:off x="8624816" y="3919923"/>
            <a:ext cx="3045306"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Reg No:</a:t>
            </a:r>
          </a:p>
          <a:p>
            <a:r>
              <a:rPr lang="en-US" sz="2400" dirty="0">
                <a:latin typeface="Times New Roman" panose="02020603050405020304" pitchFamily="18" charset="0"/>
                <a:cs typeface="Times New Roman" panose="02020603050405020304" pitchFamily="18" charset="0"/>
              </a:rPr>
              <a:t>	211FA04579</a:t>
            </a:r>
          </a:p>
          <a:p>
            <a:r>
              <a:rPr lang="en-US" sz="2400" dirty="0">
                <a:latin typeface="Times New Roman" panose="02020603050405020304" pitchFamily="18" charset="0"/>
                <a:cs typeface="Times New Roman" panose="02020603050405020304" pitchFamily="18" charset="0"/>
              </a:rPr>
              <a:t>	211FA04602</a:t>
            </a:r>
          </a:p>
          <a:p>
            <a:r>
              <a:rPr lang="en-US" sz="2400" dirty="0">
                <a:latin typeface="Times New Roman" panose="02020603050405020304" pitchFamily="18" charset="0"/>
                <a:cs typeface="Times New Roman" panose="02020603050405020304" pitchFamily="18" charset="0"/>
              </a:rPr>
              <a:t>	211FA04614</a:t>
            </a:r>
          </a:p>
          <a:p>
            <a:r>
              <a:rPr lang="en-US" sz="2400" dirty="0">
                <a:latin typeface="Times New Roman" panose="02020603050405020304" pitchFamily="18" charset="0"/>
                <a:cs typeface="Times New Roman" panose="02020603050405020304" pitchFamily="18" charset="0"/>
              </a:rPr>
              <a:t>	211FA04624</a:t>
            </a:r>
          </a:p>
          <a:p>
            <a:r>
              <a:rPr lang="en-US" sz="2400" dirty="0">
                <a:latin typeface="Times New Roman" panose="02020603050405020304" pitchFamily="18" charset="0"/>
                <a:cs typeface="Times New Roman" panose="02020603050405020304" pitchFamily="18" charset="0"/>
              </a:rPr>
              <a:t>            221LA04004</a:t>
            </a:r>
          </a:p>
          <a:p>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15916" y="4481278"/>
            <a:ext cx="157713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MODULE-2</a:t>
            </a:r>
          </a:p>
          <a:p>
            <a:r>
              <a:rPr lang="en-US" dirty="0">
                <a:latin typeface="Times New Roman" panose="02020603050405020304" pitchFamily="18" charset="0"/>
                <a:cs typeface="Times New Roman" panose="02020603050405020304" pitchFamily="18" charset="0"/>
              </a:rPr>
              <a:t> BATCH-5</a:t>
            </a:r>
          </a:p>
          <a:p>
            <a:endParaRPr lang="en-IN" dirty="0"/>
          </a:p>
        </p:txBody>
      </p:sp>
      <p:sp>
        <p:nvSpPr>
          <p:cNvPr id="5" name="Rectangle 4"/>
          <p:cNvSpPr/>
          <p:nvPr/>
        </p:nvSpPr>
        <p:spPr>
          <a:xfrm>
            <a:off x="1835655" y="1465068"/>
            <a:ext cx="8097088" cy="1538883"/>
          </a:xfrm>
          <a:prstGeom prst="rect">
            <a:avLst/>
          </a:prstGeom>
        </p:spPr>
        <p:txBody>
          <a:bodyPr wrap="none">
            <a:spAutoFit/>
          </a:bodyPr>
          <a:lstStyle/>
          <a:p>
            <a:r>
              <a:rPr lang="en-US" sz="6600" dirty="0">
                <a:solidFill>
                  <a:schemeClr val="accent2">
                    <a:lumMod val="75000"/>
                  </a:schemeClr>
                </a:solidFill>
                <a:latin typeface="Algerian" panose="04020705040A02060702" pitchFamily="82" charset="0"/>
              </a:rPr>
              <a:t>WEB-TECHNOLOGIES</a:t>
            </a:r>
          </a:p>
          <a:p>
            <a:r>
              <a:rPr lang="en-US" sz="2800" b="1" dirty="0">
                <a:solidFill>
                  <a:schemeClr val="accent2">
                    <a:lumMod val="75000"/>
                  </a:schemeClr>
                </a:solidFill>
                <a:latin typeface="Algerian" panose="04020705040A02060702" pitchFamily="82" charset="0"/>
              </a:rPr>
              <a:t>Topic - File system (node - </a:t>
            </a:r>
            <a:r>
              <a:rPr lang="en-US" sz="2800" b="1" dirty="0" err="1">
                <a:solidFill>
                  <a:schemeClr val="accent2">
                    <a:lumMod val="75000"/>
                  </a:schemeClr>
                </a:solidFill>
                <a:latin typeface="Algerian" panose="04020705040A02060702" pitchFamily="82" charset="0"/>
              </a:rPr>
              <a:t>js</a:t>
            </a:r>
            <a:r>
              <a:rPr lang="en-US" sz="2800" b="1" dirty="0">
                <a:solidFill>
                  <a:schemeClr val="accent2">
                    <a:lumMod val="75000"/>
                  </a:schemeClr>
                </a:solidFill>
                <a:latin typeface="Algerian" panose="04020705040A02060702" pitchFamily="82" charset="0"/>
              </a:rPr>
              <a:t>)</a:t>
            </a:r>
            <a:endParaRPr lang="en-IN" sz="2800" b="1" dirty="0">
              <a:solidFill>
                <a:schemeClr val="accent2">
                  <a:lumMod val="75000"/>
                </a:schemeClr>
              </a:solidFill>
              <a:latin typeface="Algerian" panose="04020705040A02060702" pitchFamily="82" charset="0"/>
            </a:endParaRPr>
          </a:p>
        </p:txBody>
      </p:sp>
      <p:pic>
        <p:nvPicPr>
          <p:cNvPr id="1026" name="Picture 2" descr="Vignan Univers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7900" y="-20576"/>
            <a:ext cx="3924100" cy="1221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F4ACA-9CF6-90D3-D4E6-659992F5920F}"/>
              </a:ext>
            </a:extLst>
          </p:cNvPr>
          <p:cNvPicPr>
            <a:picLocks noChangeAspect="1"/>
          </p:cNvPicPr>
          <p:nvPr/>
        </p:nvPicPr>
        <p:blipFill rotWithShape="1">
          <a:blip r:embed="rId2"/>
          <a:srcRect l="19673"/>
          <a:stretch/>
        </p:blipFill>
        <p:spPr>
          <a:xfrm>
            <a:off x="3392434" y="4763"/>
            <a:ext cx="8799565" cy="2839768"/>
          </a:xfrm>
          <a:prstGeom prst="rect">
            <a:avLst/>
          </a:prstGeom>
        </p:spPr>
      </p:pic>
      <p:pic>
        <p:nvPicPr>
          <p:cNvPr id="13" name="Picture 12">
            <a:extLst>
              <a:ext uri="{FF2B5EF4-FFF2-40B4-BE49-F238E27FC236}">
                <a16:creationId xmlns:a16="http://schemas.microsoft.com/office/drawing/2014/main" id="{F0EE4D7B-E640-D74F-69FF-164E5ADD218B}"/>
              </a:ext>
            </a:extLst>
          </p:cNvPr>
          <p:cNvPicPr>
            <a:picLocks noChangeAspect="1"/>
          </p:cNvPicPr>
          <p:nvPr/>
        </p:nvPicPr>
        <p:blipFill rotWithShape="1">
          <a:blip r:embed="rId3"/>
          <a:srcRect l="12951" r="5079" b="15075"/>
          <a:stretch/>
        </p:blipFill>
        <p:spPr>
          <a:xfrm>
            <a:off x="3392434" y="2844530"/>
            <a:ext cx="8799566" cy="3487443"/>
          </a:xfrm>
          <a:prstGeom prst="rect">
            <a:avLst/>
          </a:prstGeom>
        </p:spPr>
      </p:pic>
      <p:sp>
        <p:nvSpPr>
          <p:cNvPr id="2" name="Title 1"/>
          <p:cNvSpPr>
            <a:spLocks noGrp="1"/>
          </p:cNvSpPr>
          <p:nvPr>
            <p:ph type="title"/>
          </p:nvPr>
        </p:nvSpPr>
        <p:spPr>
          <a:xfrm>
            <a:off x="227125" y="1956376"/>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pPr>
            <a:r>
              <a:rPr lang="en-US" sz="3200" kern="1200" dirty="0">
                <a:solidFill>
                  <a:srgbClr val="FFFFFF"/>
                </a:solidFill>
                <a:latin typeface="Algerian" panose="04020705040A02060702" pitchFamily="82" charset="0"/>
              </a:rPr>
              <a:t>UPDATE: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F529C3-C941-49FD-8C67-82F134F64B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86029-32A0-47E5-9AEC-AE3ABA6B94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2C49057-24CE-D5CD-CCD8-FC8D1B77EB59}"/>
              </a:ext>
            </a:extLst>
          </p:cNvPr>
          <p:cNvPicPr>
            <a:picLocks noChangeAspect="1"/>
          </p:cNvPicPr>
          <p:nvPr/>
        </p:nvPicPr>
        <p:blipFill rotWithShape="1">
          <a:blip r:embed="rId2"/>
          <a:srcRect l="27338"/>
          <a:stretch/>
        </p:blipFill>
        <p:spPr>
          <a:xfrm>
            <a:off x="6270931" y="480061"/>
            <a:ext cx="5461171" cy="5897879"/>
          </a:xfrm>
          <a:prstGeom prst="rect">
            <a:avLst/>
          </a:prstGeom>
        </p:spPr>
      </p:pic>
      <p:cxnSp>
        <p:nvCxnSpPr>
          <p:cNvPr id="28" name="Straight Connector 27">
            <a:extLst>
              <a:ext uri="{FF2B5EF4-FFF2-40B4-BE49-F238E27FC236}">
                <a16:creationId xmlns:a16="http://schemas.microsoft.com/office/drawing/2014/main" id="{8C730EAB-A532-4295-A302-FB4B90DB9F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A1BE7F-CAC4-8B44-2455-5CDA540686DD}"/>
              </a:ext>
            </a:extLst>
          </p:cNvPr>
          <p:cNvPicPr>
            <a:picLocks noChangeAspect="1"/>
          </p:cNvPicPr>
          <p:nvPr/>
        </p:nvPicPr>
        <p:blipFill rotWithShape="1">
          <a:blip r:embed="rId3"/>
          <a:srcRect l="32581"/>
          <a:stretch/>
        </p:blipFill>
        <p:spPr>
          <a:xfrm>
            <a:off x="494126" y="480062"/>
            <a:ext cx="5458848" cy="5897878"/>
          </a:xfrm>
          <a:prstGeom prst="rect">
            <a:avLst/>
          </a:prstGeom>
        </p:spPr>
      </p:pic>
    </p:spTree>
    <p:extLst>
      <p:ext uri="{BB962C8B-B14F-4D97-AF65-F5344CB8AC3E}">
        <p14:creationId xmlns:p14="http://schemas.microsoft.com/office/powerpoint/2010/main" val="2504896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073016-B734-483B-8953-5BADEE1451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A7EAB6-59D3-4325-8DE6-E0CA4009CE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B395D3-78F2-9578-41E2-9C3380F312F5}"/>
              </a:ext>
            </a:extLst>
          </p:cNvPr>
          <p:cNvPicPr>
            <a:picLocks noChangeAspect="1"/>
          </p:cNvPicPr>
          <p:nvPr/>
        </p:nvPicPr>
        <p:blipFill>
          <a:blip r:embed="rId2"/>
          <a:stretch>
            <a:fillRect/>
          </a:stretch>
        </p:blipFill>
        <p:spPr>
          <a:xfrm>
            <a:off x="1452563" y="457200"/>
            <a:ext cx="9286874" cy="5943600"/>
          </a:xfrm>
          <a:prstGeom prst="rect">
            <a:avLst/>
          </a:prstGeom>
        </p:spPr>
      </p:pic>
    </p:spTree>
    <p:extLst>
      <p:ext uri="{BB962C8B-B14F-4D97-AF65-F5344CB8AC3E}">
        <p14:creationId xmlns:p14="http://schemas.microsoft.com/office/powerpoint/2010/main" val="3177776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F3A12F-644A-8530-8032-8C48E867DCB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0" i="0" kern="1200">
                <a:solidFill>
                  <a:srgbClr val="FFFFFF"/>
                </a:solidFill>
                <a:effectLst/>
                <a:latin typeface="+mj-lt"/>
                <a:ea typeface="+mj-ea"/>
                <a:cs typeface="+mj-cs"/>
              </a:rPr>
              <a:t>Rename files</a:t>
            </a:r>
            <a:endParaRPr lang="en-US" sz="40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B7F3A354-CB26-CE98-3EDD-58C2AAB531CA}"/>
              </a:ext>
            </a:extLst>
          </p:cNvPr>
          <p:cNvSpPr>
            <a:spLocks noGrp="1"/>
          </p:cNvSpPr>
          <p:nvPr>
            <p:ph idx="1"/>
          </p:nvPr>
        </p:nvSpPr>
        <p:spPr>
          <a:xfrm>
            <a:off x="1371599" y="2318196"/>
            <a:ext cx="10396729" cy="3826571"/>
          </a:xfrm>
        </p:spPr>
        <p:txBody>
          <a:bodyPr vert="horz" lIns="91440" tIns="45720" rIns="91440" bIns="45720" rtlCol="0" anchor="ctr">
            <a:noAutofit/>
          </a:bodyPr>
          <a:lstStyle/>
          <a:p>
            <a:pPr marL="0" indent="0">
              <a:buNone/>
            </a:pPr>
            <a:r>
              <a:rPr lang="en-US" sz="1600" dirty="0">
                <a:solidFill>
                  <a:schemeClr val="tx1"/>
                </a:solidFill>
              </a:rPr>
              <a:t>1. </a:t>
            </a:r>
            <a:r>
              <a:rPr lang="en-US" sz="1600" u="sng" dirty="0">
                <a:solidFill>
                  <a:schemeClr val="tx1"/>
                </a:solidFill>
              </a:rPr>
              <a:t>File System Module (fs):</a:t>
            </a:r>
          </a:p>
          <a:p>
            <a:pPr marL="0" indent="0">
              <a:buNone/>
            </a:pPr>
            <a:r>
              <a:rPr lang="en-US" sz="1600" dirty="0">
                <a:solidFill>
                  <a:schemeClr val="tx1"/>
                </a:solidFill>
              </a:rPr>
              <a:t>The fs module is a core module in Node.js that provides functionality to interact with the file system. It includes various methods for performing file-related operations, such as reading, writing, and, in this case, renaming files.</a:t>
            </a:r>
          </a:p>
          <a:p>
            <a:pPr marL="0" indent="0">
              <a:buNone/>
            </a:pPr>
            <a:r>
              <a:rPr lang="en-US" sz="1600" dirty="0">
                <a:solidFill>
                  <a:schemeClr val="tx1"/>
                </a:solidFill>
              </a:rPr>
              <a:t>2. </a:t>
            </a:r>
            <a:r>
              <a:rPr lang="en-US" sz="1600" u="sng" dirty="0" err="1">
                <a:solidFill>
                  <a:schemeClr val="tx1"/>
                </a:solidFill>
              </a:rPr>
              <a:t>fs.rename</a:t>
            </a:r>
            <a:r>
              <a:rPr lang="en-US" sz="1600" u="sng" dirty="0">
                <a:solidFill>
                  <a:schemeClr val="tx1"/>
                </a:solidFill>
              </a:rPr>
              <a:t> Method:</a:t>
            </a:r>
          </a:p>
          <a:p>
            <a:pPr marL="0" indent="0">
              <a:buNone/>
            </a:pPr>
            <a:r>
              <a:rPr lang="en-US" sz="1600" dirty="0">
                <a:solidFill>
                  <a:schemeClr val="tx1"/>
                </a:solidFill>
              </a:rPr>
              <a:t>The </a:t>
            </a:r>
            <a:r>
              <a:rPr lang="en-US" sz="1600" dirty="0" err="1">
                <a:solidFill>
                  <a:schemeClr val="tx1"/>
                </a:solidFill>
              </a:rPr>
              <a:t>fs.rename</a:t>
            </a:r>
            <a:r>
              <a:rPr lang="en-US" sz="1600" dirty="0">
                <a:solidFill>
                  <a:schemeClr val="tx1"/>
                </a:solidFill>
              </a:rPr>
              <a:t> method is specifically used for renaming files. It takes three parameters:</a:t>
            </a:r>
          </a:p>
          <a:p>
            <a:pPr marL="0" indent="0">
              <a:buNone/>
            </a:pPr>
            <a:r>
              <a:rPr lang="en-US" sz="1600" dirty="0" err="1">
                <a:solidFill>
                  <a:schemeClr val="tx1"/>
                </a:solidFill>
              </a:rPr>
              <a:t>oldPath</a:t>
            </a:r>
            <a:r>
              <a:rPr lang="en-US" sz="1600" dirty="0">
                <a:solidFill>
                  <a:schemeClr val="tx1"/>
                </a:solidFill>
              </a:rPr>
              <a:t>: The current path or name of the file.</a:t>
            </a:r>
          </a:p>
          <a:p>
            <a:pPr marL="0" indent="0">
              <a:buNone/>
            </a:pPr>
            <a:r>
              <a:rPr lang="en-US" sz="1600" dirty="0" err="1">
                <a:solidFill>
                  <a:schemeClr val="tx1"/>
                </a:solidFill>
              </a:rPr>
              <a:t>newPath</a:t>
            </a:r>
            <a:r>
              <a:rPr lang="en-US" sz="1600" dirty="0">
                <a:solidFill>
                  <a:schemeClr val="tx1"/>
                </a:solidFill>
              </a:rPr>
              <a:t>: The desired new path or name for the file.</a:t>
            </a:r>
          </a:p>
          <a:p>
            <a:pPr marL="0" indent="0">
              <a:buNone/>
            </a:pPr>
            <a:r>
              <a:rPr lang="en-US" sz="1600" dirty="0">
                <a:solidFill>
                  <a:schemeClr val="tx1"/>
                </a:solidFill>
              </a:rPr>
              <a:t>callback: A callback function that is called once the renaming operation is complete. This function typically handles any errors that may occur during the renaming process.</a:t>
            </a:r>
          </a:p>
          <a:p>
            <a:pPr marL="0" indent="0">
              <a:buNone/>
            </a:pPr>
            <a:r>
              <a:rPr lang="en-US" sz="1600" dirty="0">
                <a:solidFill>
                  <a:schemeClr val="tx1"/>
                </a:solidFill>
              </a:rPr>
              <a:t>The asynchronous nature of this method ensures that the file renaming process doesn't block the event loop, allowing the application to remain responsive.</a:t>
            </a:r>
          </a:p>
          <a:p>
            <a:pPr marL="0" indent="0">
              <a:buNone/>
            </a:pPr>
            <a:r>
              <a:rPr lang="en-US" sz="1600" dirty="0">
                <a:solidFill>
                  <a:schemeClr val="tx1"/>
                </a:solidFill>
              </a:rPr>
              <a:t>3. </a:t>
            </a:r>
            <a:r>
              <a:rPr lang="en-US" sz="1600" u="sng" dirty="0">
                <a:solidFill>
                  <a:schemeClr val="tx1"/>
                </a:solidFill>
              </a:rPr>
              <a:t>Error Handling:</a:t>
            </a:r>
          </a:p>
          <a:p>
            <a:pPr marL="0" indent="0">
              <a:buNone/>
            </a:pPr>
            <a:r>
              <a:rPr lang="en-US" sz="1600" dirty="0">
                <a:solidFill>
                  <a:schemeClr val="tx1"/>
                </a:solidFill>
              </a:rPr>
              <a:t>The callback function passed to </a:t>
            </a:r>
            <a:r>
              <a:rPr lang="en-US" sz="1600" dirty="0" err="1">
                <a:solidFill>
                  <a:schemeClr val="tx1"/>
                </a:solidFill>
              </a:rPr>
              <a:t>fs.rename</a:t>
            </a:r>
            <a:r>
              <a:rPr lang="en-US" sz="1600" dirty="0">
                <a:solidFill>
                  <a:schemeClr val="tx1"/>
                </a:solidFill>
              </a:rPr>
              <a:t> is crucial for error handling. If an error occurs during the renaming process, it will be passed to this function as the first parameter. In the provided example, if there's an error, it logs an error message. This step is essential to gracefully handle issues such as permission errors, file not found, or other unexpected problems.</a:t>
            </a:r>
          </a:p>
        </p:txBody>
      </p:sp>
    </p:spTree>
    <p:extLst>
      <p:ext uri="{BB962C8B-B14F-4D97-AF65-F5344CB8AC3E}">
        <p14:creationId xmlns:p14="http://schemas.microsoft.com/office/powerpoint/2010/main" val="1315503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16317"/>
            <a:ext cx="10058400" cy="1450757"/>
          </a:xfrm>
        </p:spPr>
        <p:txBody>
          <a:bodyPr>
            <a:normAutofit/>
          </a:bodyPr>
          <a:lstStyle/>
          <a:p>
            <a:r>
              <a:rPr lang="en-US" sz="3500" b="0" i="0" dirty="0">
                <a:solidFill>
                  <a:srgbClr val="000000"/>
                </a:solidFill>
                <a:effectLst/>
                <a:latin typeface="Verdana" panose="020B0604030504040204" pitchFamily="34" charset="0"/>
              </a:rPr>
              <a:t>Rename files</a:t>
            </a:r>
            <a:endParaRPr lang="en-US" sz="3500" dirty="0"/>
          </a:p>
        </p:txBody>
      </p:sp>
      <p:sp>
        <p:nvSpPr>
          <p:cNvPr id="3" name="Content Placeholder 2"/>
          <p:cNvSpPr>
            <a:spLocks noGrp="1"/>
          </p:cNvSpPr>
          <p:nvPr>
            <p:ph idx="1"/>
          </p:nvPr>
        </p:nvSpPr>
        <p:spPr>
          <a:xfrm>
            <a:off x="1014984" y="1947672"/>
            <a:ext cx="8814816" cy="3584448"/>
          </a:xfrm>
        </p:spPr>
        <p:txBody>
          <a:bodyPr>
            <a:noAutofit/>
          </a:bodyPr>
          <a:lstStyle/>
          <a:p>
            <a:r>
              <a:rPr lang="en-US" sz="1600" dirty="0"/>
              <a:t>const fs = require('fs');</a:t>
            </a:r>
          </a:p>
          <a:p>
            <a:r>
              <a:rPr lang="en-US" sz="1600" dirty="0"/>
              <a:t>const </a:t>
            </a:r>
            <a:r>
              <a:rPr lang="en-US" sz="1600" dirty="0" err="1"/>
              <a:t>oldPath</a:t>
            </a:r>
            <a:r>
              <a:rPr lang="en-US" sz="1600" dirty="0"/>
              <a:t> = 'oldFileName.txt';</a:t>
            </a:r>
          </a:p>
          <a:p>
            <a:r>
              <a:rPr lang="en-US" sz="1600" dirty="0"/>
              <a:t>const </a:t>
            </a:r>
            <a:r>
              <a:rPr lang="en-US" sz="1600" dirty="0" err="1"/>
              <a:t>newPath</a:t>
            </a:r>
            <a:r>
              <a:rPr lang="en-US" sz="1600" dirty="0"/>
              <a:t> = 'newFileName.txt';</a:t>
            </a:r>
          </a:p>
          <a:p>
            <a:r>
              <a:rPr lang="en-US" sz="1600" dirty="0" err="1"/>
              <a:t>fs.rename</a:t>
            </a:r>
            <a:r>
              <a:rPr lang="en-US" sz="1600" dirty="0"/>
              <a:t>(</a:t>
            </a:r>
            <a:r>
              <a:rPr lang="en-US" sz="1600" dirty="0" err="1"/>
              <a:t>oldPath</a:t>
            </a:r>
            <a:r>
              <a:rPr lang="en-US" sz="1600" dirty="0"/>
              <a:t>, </a:t>
            </a:r>
            <a:r>
              <a:rPr lang="en-US" sz="1600" dirty="0" err="1"/>
              <a:t>newPath</a:t>
            </a:r>
            <a:r>
              <a:rPr lang="en-US" sz="1600" dirty="0"/>
              <a:t>, (err) =&gt; {</a:t>
            </a:r>
          </a:p>
          <a:p>
            <a:r>
              <a:rPr lang="en-US" sz="1600" dirty="0"/>
              <a:t>  if (err) {</a:t>
            </a:r>
          </a:p>
          <a:p>
            <a:r>
              <a:rPr lang="en-US" sz="1600" dirty="0"/>
              <a:t>    </a:t>
            </a:r>
            <a:r>
              <a:rPr lang="en-US" sz="1600" dirty="0" err="1"/>
              <a:t>console.error</a:t>
            </a:r>
            <a:r>
              <a:rPr lang="en-US" sz="1600" dirty="0"/>
              <a:t>(`Error renaming file: ${err}`);</a:t>
            </a:r>
          </a:p>
          <a:p>
            <a:r>
              <a:rPr lang="en-US" sz="1600" dirty="0"/>
              <a:t>  } else {</a:t>
            </a:r>
          </a:p>
          <a:p>
            <a:r>
              <a:rPr lang="en-US" sz="1600" dirty="0"/>
              <a:t>    console.log('File renamed successfully!');</a:t>
            </a:r>
          </a:p>
          <a:p>
            <a:r>
              <a:rPr lang="en-US" sz="1600" dirty="0"/>
              <a:t>  }</a:t>
            </a:r>
          </a:p>
          <a:p>
            <a:r>
              <a:rPr lang="en-US" sz="1600" dirty="0"/>
              <a:t>});</a:t>
            </a:r>
          </a:p>
        </p:txBody>
      </p:sp>
      <p:sp>
        <p:nvSpPr>
          <p:cNvPr id="10" name="Rectangle 5">
            <a:extLst>
              <a:ext uri="{FF2B5EF4-FFF2-40B4-BE49-F238E27FC236}">
                <a16:creationId xmlns:a16="http://schemas.microsoft.com/office/drawing/2014/main" id="{98C3D632-18B8-1A30-F3D1-CBF2DA6EB438}"/>
              </a:ext>
            </a:extLst>
          </p:cNvPr>
          <p:cNvSpPr>
            <a:spLocks noChangeArrowheads="1"/>
          </p:cNvSpPr>
          <p:nvPr/>
        </p:nvSpPr>
        <p:spPr bwMode="auto">
          <a:xfrm>
            <a:off x="832104" y="1234440"/>
            <a:ext cx="7668766"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Söhne"/>
              </a:rPr>
              <a:t>In Node.js, you can use the </a:t>
            </a:r>
            <a:r>
              <a:rPr kumimoji="0" lang="en-US" altLang="en-US" b="1" i="0" u="none" strike="noStrike" cap="none" normalizeH="0" baseline="0" dirty="0">
                <a:ln>
                  <a:noFill/>
                </a:ln>
                <a:effectLst/>
                <a:latin typeface="Söhne Mono"/>
              </a:rPr>
              <a:t>fs</a:t>
            </a:r>
            <a:r>
              <a:rPr kumimoji="0" lang="en-US" altLang="en-US" b="0" i="0" u="none" strike="noStrike" cap="none" normalizeH="0" baseline="0" dirty="0">
                <a:ln>
                  <a:noFill/>
                </a:ln>
                <a:effectLst/>
                <a:latin typeface="Söhne"/>
              </a:rPr>
              <a:t> module to rename files. Here's a simple example:</a:t>
            </a:r>
            <a:r>
              <a:rPr kumimoji="0" lang="en-US" altLang="en-US" b="0" i="0" u="none" strike="noStrike" cap="none" normalizeH="0" baseline="0" dirty="0">
                <a:ln>
                  <a:noFill/>
                </a:ln>
                <a:effectLst/>
              </a:rPr>
              <a:t> </a:t>
            </a:r>
            <a:endParaRPr kumimoji="0" lang="en-US" altLang="en-US" b="0" i="0" u="none" strike="noStrike" cap="none" normalizeH="0" baseline="0" dirty="0">
              <a:ln>
                <a:noFill/>
              </a:ln>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8588774" y="3527806"/>
            <a:ext cx="2010056" cy="1400370"/>
          </a:xfrm>
          <a:prstGeom prst="rect">
            <a:avLst/>
          </a:prstGeom>
        </p:spPr>
      </p:pic>
      <p:sp>
        <p:nvSpPr>
          <p:cNvPr id="6" name="Rectangle 5"/>
          <p:cNvSpPr/>
          <p:nvPr/>
        </p:nvSpPr>
        <p:spPr>
          <a:xfrm>
            <a:off x="8033434" y="3054529"/>
            <a:ext cx="934871" cy="369332"/>
          </a:xfrm>
          <a:prstGeom prst="rect">
            <a:avLst/>
          </a:prstGeom>
        </p:spPr>
        <p:txBody>
          <a:bodyPr wrap="none">
            <a:spAutoFit/>
          </a:bodyPr>
          <a:lstStyle/>
          <a:p>
            <a:r>
              <a:rPr lang="en-US" b="1" dirty="0"/>
              <a:t>Output:</a:t>
            </a:r>
            <a:endParaRPr lang="en-IN"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B2F5-CAE7-FE5C-2144-D0515B0461E0}"/>
              </a:ext>
            </a:extLst>
          </p:cNvPr>
          <p:cNvSpPr>
            <a:spLocks noGrp="1"/>
          </p:cNvSpPr>
          <p:nvPr>
            <p:ph type="title"/>
          </p:nvPr>
        </p:nvSpPr>
        <p:spPr>
          <a:xfrm>
            <a:off x="896112" y="-216317"/>
            <a:ext cx="10058400" cy="1450757"/>
          </a:xfrm>
        </p:spPr>
        <p:txBody>
          <a:bodyPr>
            <a:normAutofit/>
          </a:bodyPr>
          <a:lstStyle/>
          <a:p>
            <a:r>
              <a:rPr lang="en-US" sz="2800" b="0" i="0" dirty="0">
                <a:solidFill>
                  <a:srgbClr val="000000"/>
                </a:solidFill>
                <a:effectLst/>
                <a:latin typeface="Verdana" panose="020B0604030504040204" pitchFamily="34" charset="0"/>
              </a:rPr>
              <a:t>Delete files</a:t>
            </a:r>
            <a:endParaRPr lang="en-IN" sz="2800" dirty="0"/>
          </a:p>
        </p:txBody>
      </p:sp>
      <p:sp>
        <p:nvSpPr>
          <p:cNvPr id="3" name="Content Placeholder 2">
            <a:extLst>
              <a:ext uri="{FF2B5EF4-FFF2-40B4-BE49-F238E27FC236}">
                <a16:creationId xmlns:a16="http://schemas.microsoft.com/office/drawing/2014/main" id="{A1851C06-CEFC-B3B3-D2BB-0A26A6B4D4AE}"/>
              </a:ext>
            </a:extLst>
          </p:cNvPr>
          <p:cNvSpPr>
            <a:spLocks noGrp="1"/>
          </p:cNvSpPr>
          <p:nvPr>
            <p:ph idx="1"/>
          </p:nvPr>
        </p:nvSpPr>
        <p:spPr/>
        <p:txBody>
          <a:bodyPr/>
          <a:lstStyle/>
          <a:p>
            <a:r>
              <a:rPr lang="en-IN" sz="2400" u="sng" dirty="0"/>
              <a:t>File Deletion Methods</a:t>
            </a:r>
          </a:p>
          <a:p>
            <a:r>
              <a:rPr lang="en-US" dirty="0"/>
              <a:t>Node.js offers various methods for deleting files, including synchronous and asynchronous options. Understanding the differences and implications of each method is essential for proper f </a:t>
            </a:r>
            <a:r>
              <a:rPr lang="en-US" dirty="0" err="1"/>
              <a:t>ile</a:t>
            </a:r>
            <a:r>
              <a:rPr lang="en-US" dirty="0"/>
              <a:t> management.</a:t>
            </a:r>
          </a:p>
          <a:p>
            <a:r>
              <a:rPr lang="en-IN" u="sng" dirty="0"/>
              <a:t>Error Handling</a:t>
            </a:r>
            <a:r>
              <a:rPr lang="en-US" u="sng" dirty="0"/>
              <a:t>:</a:t>
            </a:r>
          </a:p>
          <a:p>
            <a:r>
              <a:rPr lang="en-US" dirty="0"/>
              <a:t>Handling errors during file deletion is critical to prevent data loss and ensure system stability. This slide will cover best practices for errors handling in Node.js file system operations.</a:t>
            </a:r>
          </a:p>
          <a:p>
            <a:endParaRPr lang="en-IN" dirty="0"/>
          </a:p>
        </p:txBody>
      </p:sp>
    </p:spTree>
    <p:extLst>
      <p:ext uri="{BB962C8B-B14F-4D97-AF65-F5344CB8AC3E}">
        <p14:creationId xmlns:p14="http://schemas.microsoft.com/office/powerpoint/2010/main" val="896925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E0123-F384-4042-9771-26BF66E04DF7}"/>
              </a:ext>
            </a:extLst>
          </p:cNvPr>
          <p:cNvSpPr>
            <a:spLocks noGrp="1"/>
          </p:cNvSpPr>
          <p:nvPr>
            <p:ph idx="1"/>
          </p:nvPr>
        </p:nvSpPr>
        <p:spPr>
          <a:xfrm>
            <a:off x="1591056" y="1984233"/>
            <a:ext cx="10058400" cy="4023360"/>
          </a:xfrm>
        </p:spPr>
        <p:txBody>
          <a:bodyPr/>
          <a:lstStyle/>
          <a:p>
            <a:r>
              <a:rPr lang="en-IN" dirty="0"/>
              <a:t>var fs = require('fs');</a:t>
            </a:r>
          </a:p>
          <a:p>
            <a:r>
              <a:rPr lang="en-IN" dirty="0"/>
              <a:t>//Delete the file mynewfile2.txt:</a:t>
            </a:r>
          </a:p>
          <a:p>
            <a:r>
              <a:rPr lang="en-IN" dirty="0" err="1"/>
              <a:t>fs.unlink</a:t>
            </a:r>
            <a:r>
              <a:rPr lang="en-IN" dirty="0"/>
              <a:t>('mynewfile2.txt', function (err) {</a:t>
            </a:r>
          </a:p>
          <a:p>
            <a:r>
              <a:rPr lang="en-IN" dirty="0"/>
              <a:t>  if (err) throw err;</a:t>
            </a:r>
          </a:p>
          <a:p>
            <a:r>
              <a:rPr lang="en-IN" dirty="0"/>
              <a:t>  console.log('File deleted!');</a:t>
            </a:r>
          </a:p>
          <a:p>
            <a:r>
              <a:rPr lang="en-IN" dirty="0"/>
              <a:t>});</a:t>
            </a:r>
          </a:p>
        </p:txBody>
      </p:sp>
      <p:sp>
        <p:nvSpPr>
          <p:cNvPr id="5" name="Rectangle 3">
            <a:extLst>
              <a:ext uri="{FF2B5EF4-FFF2-40B4-BE49-F238E27FC236}">
                <a16:creationId xmlns:a16="http://schemas.microsoft.com/office/drawing/2014/main" id="{8F324826-BC58-17DE-57D2-E805AEB20CB4}"/>
              </a:ext>
            </a:extLst>
          </p:cNvPr>
          <p:cNvSpPr>
            <a:spLocks noGrp="1" noChangeArrowheads="1"/>
          </p:cNvSpPr>
          <p:nvPr>
            <p:ph type="title"/>
          </p:nvPr>
        </p:nvSpPr>
        <p:spPr bwMode="auto">
          <a:xfrm>
            <a:off x="1097280" y="850407"/>
            <a:ext cx="84167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delete a file with the File System module,  use the </a:t>
            </a:r>
            <a:r>
              <a:rPr kumimoji="0" lang="en-US" altLang="en-US" sz="1800" b="0" i="0" u="none" strike="noStrike" cap="none" normalizeH="0" baseline="0" dirty="0" err="1">
                <a:ln>
                  <a:noFill/>
                </a:ln>
                <a:solidFill>
                  <a:srgbClr val="DC143C"/>
                </a:solidFill>
                <a:effectLst/>
                <a:latin typeface="Consolas" panose="020B0609020204030204" pitchFamily="49" charset="0"/>
              </a:rPr>
              <a:t>fs.unlink</a:t>
            </a:r>
            <a:r>
              <a:rPr kumimoji="0" lang="en-US" altLang="en-US" sz="1800" b="0" i="0" u="none" strike="noStrike" cap="none" normalizeH="0" baseline="0" dirty="0">
                <a:ln>
                  <a:noFill/>
                </a:ln>
                <a:solidFill>
                  <a:srgbClr val="DC143C"/>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Verdana" panose="020B0604030504040204" pitchFamily="34" charset="0"/>
              </a:rPr>
              <a:t> method</a:t>
            </a:r>
            <a:r>
              <a:rPr kumimoji="0" lang="en-US" altLang="en-US" sz="1800" b="0" i="0" u="none" strike="noStrike" cap="none" normalizeH="0" baseline="0" dirty="0">
                <a:ln>
                  <a:noFill/>
                </a:ln>
                <a:solidFill>
                  <a:schemeClr val="tx1"/>
                </a:solidFill>
                <a:effectLst/>
              </a:rPr>
              <a:t> </a:t>
            </a:r>
            <a:br>
              <a:rPr kumimoji="0" lang="en-US" altLang="en-US" sz="1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6">
            <a:extLst>
              <a:ext uri="{FF2B5EF4-FFF2-40B4-BE49-F238E27FC236}">
                <a16:creationId xmlns:a16="http://schemas.microsoft.com/office/drawing/2014/main" id="{039B6486-31F6-35A8-FB45-4C49B64A62EE}"/>
              </a:ext>
            </a:extLst>
          </p:cNvPr>
          <p:cNvSpPr>
            <a:spLocks noChangeArrowheads="1"/>
          </p:cNvSpPr>
          <p:nvPr/>
        </p:nvSpPr>
        <p:spPr bwMode="auto">
          <a:xfrm>
            <a:off x="1097280" y="1301904"/>
            <a:ext cx="70987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err="1">
                <a:ln>
                  <a:noFill/>
                </a:ln>
                <a:solidFill>
                  <a:srgbClr val="DC143C"/>
                </a:solidFill>
                <a:effectLst/>
                <a:latin typeface="Consolas" panose="020B0609020204030204" pitchFamily="49" charset="0"/>
              </a:rPr>
              <a:t>fs.unlink</a:t>
            </a:r>
            <a:r>
              <a:rPr kumimoji="0" lang="en-US" altLang="en-US" b="0" i="0" u="none" strike="noStrike" cap="none" normalizeH="0" baseline="0" dirty="0">
                <a:ln>
                  <a:noFill/>
                </a:ln>
                <a:solidFill>
                  <a:srgbClr val="DC143C"/>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Verdana" panose="020B0604030504040204" pitchFamily="34" charset="0"/>
              </a:rPr>
              <a:t> method deletes the specified file:</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8196072" y="2891443"/>
            <a:ext cx="934871" cy="369332"/>
          </a:xfrm>
          <a:prstGeom prst="rect">
            <a:avLst/>
          </a:prstGeom>
        </p:spPr>
        <p:txBody>
          <a:bodyPr wrap="none">
            <a:spAutoFit/>
          </a:bodyPr>
          <a:lstStyle/>
          <a:p>
            <a:r>
              <a:rPr lang="en-US" b="1" dirty="0" smtClean="0"/>
              <a:t>Output:</a:t>
            </a:r>
            <a:endParaRPr lang="en-IN" b="1" dirty="0"/>
          </a:p>
        </p:txBody>
      </p:sp>
      <p:pic>
        <p:nvPicPr>
          <p:cNvPr id="7" name="Picture 6"/>
          <p:cNvPicPr>
            <a:picLocks noChangeAspect="1"/>
          </p:cNvPicPr>
          <p:nvPr/>
        </p:nvPicPr>
        <p:blipFill>
          <a:blip r:embed="rId2"/>
          <a:stretch>
            <a:fillRect/>
          </a:stretch>
        </p:blipFill>
        <p:spPr>
          <a:xfrm>
            <a:off x="8847320" y="3348122"/>
            <a:ext cx="2238687" cy="1295581"/>
          </a:xfrm>
          <a:prstGeom prst="rect">
            <a:avLst/>
          </a:prstGeom>
        </p:spPr>
      </p:pic>
    </p:spTree>
    <p:extLst>
      <p:ext uri="{BB962C8B-B14F-4D97-AF65-F5344CB8AC3E}">
        <p14:creationId xmlns:p14="http://schemas.microsoft.com/office/powerpoint/2010/main" val="1489729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2548-8205-2B5B-3842-174220F85C1C}"/>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C4B47727-20B5-2DF4-83DC-31821347CE4D}"/>
              </a:ext>
            </a:extLst>
          </p:cNvPr>
          <p:cNvSpPr>
            <a:spLocks noGrp="1"/>
          </p:cNvSpPr>
          <p:nvPr>
            <p:ph idx="1"/>
          </p:nvPr>
        </p:nvSpPr>
        <p:spPr/>
        <p:txBody>
          <a:bodyPr>
            <a:normAutofit/>
          </a:bodyPr>
          <a:lstStyle/>
          <a:p>
            <a:r>
              <a:rPr lang="en-US" sz="2600" dirty="0"/>
              <a:t>File handling in Node. </a:t>
            </a:r>
            <a:r>
              <a:rPr lang="en-US" sz="2600" dirty="0" err="1"/>
              <a:t>js</a:t>
            </a:r>
            <a:r>
              <a:rPr lang="en-US" sz="2600" dirty="0"/>
              <a:t> is an essential component of development since it makes it possible to manipulate files effectively. A complete collection of functions to read, write, update, and delete files are offered by the fs </a:t>
            </a:r>
            <a:r>
              <a:rPr lang="en-US" sz="2600" dirty="0" smtClean="0"/>
              <a:t>module.</a:t>
            </a:r>
            <a:endParaRPr lang="en-IN" sz="2600" dirty="0"/>
          </a:p>
        </p:txBody>
      </p:sp>
    </p:spTree>
    <p:extLst>
      <p:ext uri="{BB962C8B-B14F-4D97-AF65-F5344CB8AC3E}">
        <p14:creationId xmlns:p14="http://schemas.microsoft.com/office/powerpoint/2010/main" val="78169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Thank You Tiger GIF - Thank You Tiger Thanks - Discover &amp; Share GIFs">
            <a:extLst>
              <a:ext uri="{FF2B5EF4-FFF2-40B4-BE49-F238E27FC236}">
                <a16:creationId xmlns:a16="http://schemas.microsoft.com/office/drawing/2014/main" id="{E6B421EA-D121-7865-EC93-79CB94372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529" y="0"/>
            <a:ext cx="9979151" cy="6319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3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IN"/>
          </a:p>
        </p:txBody>
      </p:sp>
      <p:pic>
        <p:nvPicPr>
          <p:cNvPr id="9" name="Picture 8"/>
          <p:cNvPicPr>
            <a:picLocks noChangeAspect="1"/>
          </p:cNvPicPr>
          <p:nvPr/>
        </p:nvPicPr>
        <p:blipFill>
          <a:blip r:embed="rId2"/>
          <a:stretch>
            <a:fillRect/>
          </a:stretch>
        </p:blipFill>
        <p:spPr>
          <a:xfrm>
            <a:off x="518160" y="226142"/>
            <a:ext cx="11155680" cy="599767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File System</a:t>
            </a:r>
          </a:p>
        </p:txBody>
      </p:sp>
      <p:sp>
        <p:nvSpPr>
          <p:cNvPr id="3" name="Content Placeholder 2"/>
          <p:cNvSpPr>
            <a:spLocks noGrp="1"/>
          </p:cNvSpPr>
          <p:nvPr>
            <p:ph idx="1"/>
          </p:nvPr>
        </p:nvSpPr>
        <p:spPr>
          <a:xfrm>
            <a:off x="1097280" y="1737360"/>
            <a:ext cx="10058400" cy="4023360"/>
          </a:xfrm>
        </p:spPr>
        <p:txBody>
          <a:bodyPr>
            <a:normAutofit/>
          </a:bodyPr>
          <a:lstStyle/>
          <a:p>
            <a:endParaRPr lang="en-US" dirty="0"/>
          </a:p>
          <a:p>
            <a:pPr>
              <a:buFont typeface="Arial" panose="020B0604020202020204" pitchFamily="34" charset="0"/>
              <a:buChar char="•"/>
            </a:pPr>
            <a:r>
              <a:rPr lang="en-US" dirty="0"/>
              <a:t> </a:t>
            </a:r>
            <a:r>
              <a:rPr lang="en-US" dirty="0">
                <a:solidFill>
                  <a:schemeClr val="tx1"/>
                </a:solidFill>
                <a:latin typeface="Times New Roman" panose="02020603050405020304" pitchFamily="18" charset="0"/>
                <a:cs typeface="Times New Roman" panose="02020603050405020304" pitchFamily="18" charset="0"/>
              </a:rPr>
              <a:t>The built-in Node.js file system module helps us store, access, and manage data on our operating system. </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Node.js file system module allows you to work with the file system on your computer . To include the File System module, use the require() method:</a:t>
            </a:r>
          </a:p>
          <a:p>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highlight>
                  <a:srgbClr val="00FFFF"/>
                </a:highlight>
                <a:latin typeface="Times New Roman" panose="02020603050405020304" pitchFamily="18" charset="0"/>
                <a:cs typeface="Times New Roman" panose="02020603050405020304" pitchFamily="18" charset="0"/>
              </a:rPr>
              <a:t>var fs = require('fs’);</a:t>
            </a:r>
          </a:p>
          <a:p>
            <a:pP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It allows you to perform various file-related operations, such as reading and writing files, creating directories, and managing file metadata. The "fs" module is part of Node.js's standard library, so you don't need to install any additional packages to use it.</a:t>
            </a:r>
            <a:endParaRPr lang="en-US" dirty="0">
              <a:solidFill>
                <a:schemeClr val="tx1"/>
              </a:solidFill>
              <a:latin typeface="Times New Roman" panose="02020603050405020304" pitchFamily="18" charset="0"/>
              <a:cs typeface="Times New Roman" panose="02020603050405020304" pitchFamily="18" charset="0"/>
            </a:endParaRPr>
          </a:p>
          <a:p>
            <a:endParaRPr lang="en-IN" dirty="0">
              <a:highlight>
                <a:srgbClr val="00FFFF"/>
              </a:highlight>
            </a:endParaRPr>
          </a:p>
        </p:txBody>
      </p:sp>
      <p:sp>
        <p:nvSpPr>
          <p:cNvPr id="5" name="Arrow: Right 4"/>
          <p:cNvSpPr/>
          <p:nvPr/>
        </p:nvSpPr>
        <p:spPr>
          <a:xfrm>
            <a:off x="1237880" y="1170039"/>
            <a:ext cx="245807" cy="2753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95EDB4-1DC1-A94C-2A05-E896F74D925F}"/>
              </a:ext>
            </a:extLst>
          </p:cNvPr>
          <p:cNvSpPr>
            <a:spLocks noGrp="1"/>
          </p:cNvSpPr>
          <p:nvPr>
            <p:ph idx="1"/>
          </p:nvPr>
        </p:nvSpPr>
        <p:spPr>
          <a:xfrm>
            <a:off x="1185770" y="1757244"/>
            <a:ext cx="10058400" cy="4023360"/>
          </a:xfrm>
        </p:spPr>
        <p:txBody>
          <a:bodyPr/>
          <a:lstStyle/>
          <a:p>
            <a:pPr algn="l"/>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Common use for the File System module:</a:t>
            </a:r>
          </a:p>
          <a:p>
            <a:pPr algn="l"/>
            <a:endParaRPr lang="en-US" b="0" i="0" dirty="0">
              <a:solidFill>
                <a:srgbClr val="000000"/>
              </a:solidFill>
              <a:effectLst/>
              <a:latin typeface="Verdana" panose="020B0604030504040204" pitchFamily="34" charset="0"/>
            </a:endParaRPr>
          </a:p>
          <a:p>
            <a:pPr lvl="4">
              <a:buFont typeface="Arial" panose="020B0604020202020204" pitchFamily="34" charset="0"/>
              <a:buChar char="•"/>
            </a:pPr>
            <a:r>
              <a:rPr lang="en-US" sz="2000" b="0" i="0" dirty="0">
                <a:solidFill>
                  <a:srgbClr val="000000"/>
                </a:solidFill>
                <a:effectLst/>
                <a:latin typeface="Verdana" panose="020B0604030504040204" pitchFamily="34" charset="0"/>
              </a:rPr>
              <a:t>Read files</a:t>
            </a:r>
          </a:p>
          <a:p>
            <a:pPr lvl="4">
              <a:buFont typeface="Arial" panose="020B0604020202020204" pitchFamily="34" charset="0"/>
              <a:buChar char="•"/>
            </a:pPr>
            <a:r>
              <a:rPr lang="en-US" sz="2000" b="0" i="0" dirty="0">
                <a:solidFill>
                  <a:srgbClr val="000000"/>
                </a:solidFill>
                <a:effectLst/>
                <a:latin typeface="Verdana" panose="020B0604030504040204" pitchFamily="34" charset="0"/>
              </a:rPr>
              <a:t>Create files</a:t>
            </a:r>
          </a:p>
          <a:p>
            <a:pPr lvl="4">
              <a:buFont typeface="Arial" panose="020B0604020202020204" pitchFamily="34" charset="0"/>
              <a:buChar char="•"/>
            </a:pPr>
            <a:r>
              <a:rPr lang="en-US" sz="2000" b="0" i="0" dirty="0">
                <a:solidFill>
                  <a:srgbClr val="000000"/>
                </a:solidFill>
                <a:effectLst/>
                <a:latin typeface="Verdana" panose="020B0604030504040204" pitchFamily="34" charset="0"/>
              </a:rPr>
              <a:t>Update files</a:t>
            </a:r>
          </a:p>
          <a:p>
            <a:pPr lvl="4">
              <a:buFont typeface="Arial" panose="020B0604020202020204" pitchFamily="34" charset="0"/>
              <a:buChar char="•"/>
            </a:pPr>
            <a:r>
              <a:rPr lang="en-US" sz="2000" b="0" i="0" dirty="0">
                <a:solidFill>
                  <a:srgbClr val="000000"/>
                </a:solidFill>
                <a:effectLst/>
                <a:latin typeface="Verdana" panose="020B0604030504040204" pitchFamily="34" charset="0"/>
              </a:rPr>
              <a:t>Delete files</a:t>
            </a:r>
          </a:p>
          <a:p>
            <a:pPr lvl="4">
              <a:buFont typeface="Arial" panose="020B0604020202020204" pitchFamily="34" charset="0"/>
              <a:buChar char="•"/>
            </a:pPr>
            <a:r>
              <a:rPr lang="en-US" sz="2000" b="0" i="0" dirty="0">
                <a:solidFill>
                  <a:srgbClr val="000000"/>
                </a:solidFill>
                <a:effectLst/>
                <a:latin typeface="Verdana" panose="020B0604030504040204" pitchFamily="34" charset="0"/>
              </a:rPr>
              <a:t>Rename files</a:t>
            </a:r>
          </a:p>
          <a:p>
            <a:endParaRPr lang="en-IN" dirty="0"/>
          </a:p>
        </p:txBody>
      </p:sp>
      <p:sp>
        <p:nvSpPr>
          <p:cNvPr id="4" name="Star: 5 Points 3">
            <a:extLst>
              <a:ext uri="{FF2B5EF4-FFF2-40B4-BE49-F238E27FC236}">
                <a16:creationId xmlns:a16="http://schemas.microsoft.com/office/drawing/2014/main" id="{9C6BA507-E340-CB53-BD42-BFED2AE900E8}"/>
              </a:ext>
            </a:extLst>
          </p:cNvPr>
          <p:cNvSpPr/>
          <p:nvPr/>
        </p:nvSpPr>
        <p:spPr>
          <a:xfrm>
            <a:off x="1303756" y="2271251"/>
            <a:ext cx="127820" cy="17698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Caching in MongoDB With Redis Using Spring Boot - DZone Performance">
            <a:extLst>
              <a:ext uri="{FF2B5EF4-FFF2-40B4-BE49-F238E27FC236}">
                <a16:creationId xmlns:a16="http://schemas.microsoft.com/office/drawing/2014/main" id="{E7A8B4A2-8973-AD0B-6599-A79D1065D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035" y="3066282"/>
            <a:ext cx="5742397" cy="207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336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AA6F-F0A7-A620-C75F-08568A46AE9F}"/>
              </a:ext>
            </a:extLst>
          </p:cNvPr>
          <p:cNvSpPr>
            <a:spLocks noGrp="1"/>
          </p:cNvSpPr>
          <p:nvPr>
            <p:ph type="title"/>
          </p:nvPr>
        </p:nvSpPr>
        <p:spPr/>
        <p:txBody>
          <a:bodyPr/>
          <a:lstStyle/>
          <a:p>
            <a:r>
              <a:rPr lang="en-IN" dirty="0"/>
              <a:t>Read File</a:t>
            </a:r>
          </a:p>
        </p:txBody>
      </p:sp>
      <p:sp>
        <p:nvSpPr>
          <p:cNvPr id="3" name="Content Placeholder 2">
            <a:extLst>
              <a:ext uri="{FF2B5EF4-FFF2-40B4-BE49-F238E27FC236}">
                <a16:creationId xmlns:a16="http://schemas.microsoft.com/office/drawing/2014/main" id="{DF53E9D6-007F-5125-EFE8-05CE326D966C}"/>
              </a:ext>
            </a:extLst>
          </p:cNvPr>
          <p:cNvSpPr>
            <a:spLocks noGrp="1"/>
          </p:cNvSpPr>
          <p:nvPr>
            <p:ph idx="1"/>
          </p:nvPr>
        </p:nvSpPr>
        <p:spPr/>
        <p:txBody>
          <a:bodyPr>
            <a:normAutofit/>
          </a:bodyPr>
          <a:lstStyle/>
          <a:p>
            <a:pPr marL="292608" lvl="1" indent="0">
              <a:buNone/>
            </a:pPr>
            <a:endParaRPr lang="en-US" sz="2000" dirty="0"/>
          </a:p>
          <a:p>
            <a:pPr marL="292608" lvl="1" indent="0">
              <a:buNone/>
            </a:pPr>
            <a:r>
              <a:rPr lang="en-US" sz="2000" dirty="0"/>
              <a:t>The simplest way to read a file in Node.js is to use the </a:t>
            </a:r>
            <a:r>
              <a:rPr lang="en-US" sz="2000" dirty="0" err="1"/>
              <a:t>fs.readFile</a:t>
            </a:r>
            <a:r>
              <a:rPr lang="en-US" sz="2000" dirty="0"/>
              <a:t>() method by passing the file path, encoding, and a callback function.</a:t>
            </a:r>
          </a:p>
          <a:p>
            <a:pPr marL="292608" lvl="1" indent="0">
              <a:buNone/>
            </a:pPr>
            <a:endParaRPr lang="en-US" sz="2000" dirty="0"/>
          </a:p>
        </p:txBody>
      </p:sp>
      <p:pic>
        <p:nvPicPr>
          <p:cNvPr id="11" name="Picture 10">
            <a:extLst>
              <a:ext uri="{FF2B5EF4-FFF2-40B4-BE49-F238E27FC236}">
                <a16:creationId xmlns:a16="http://schemas.microsoft.com/office/drawing/2014/main" id="{667B7554-4CDE-38A8-2389-3BF4E5F98415}"/>
              </a:ext>
            </a:extLst>
          </p:cNvPr>
          <p:cNvPicPr>
            <a:picLocks noChangeAspect="1"/>
          </p:cNvPicPr>
          <p:nvPr/>
        </p:nvPicPr>
        <p:blipFill>
          <a:blip r:embed="rId2"/>
          <a:stretch>
            <a:fillRect/>
          </a:stretch>
        </p:blipFill>
        <p:spPr>
          <a:xfrm>
            <a:off x="1271668" y="3282397"/>
            <a:ext cx="3719969" cy="1604235"/>
          </a:xfrm>
          <a:prstGeom prst="rect">
            <a:avLst/>
          </a:prstGeom>
        </p:spPr>
      </p:pic>
      <p:pic>
        <p:nvPicPr>
          <p:cNvPr id="15" name="Picture 14">
            <a:extLst>
              <a:ext uri="{FF2B5EF4-FFF2-40B4-BE49-F238E27FC236}">
                <a16:creationId xmlns:a16="http://schemas.microsoft.com/office/drawing/2014/main" id="{614D2933-4510-B368-B615-E4D2833B62FD}"/>
              </a:ext>
            </a:extLst>
          </p:cNvPr>
          <p:cNvPicPr>
            <a:picLocks noChangeAspect="1"/>
          </p:cNvPicPr>
          <p:nvPr/>
        </p:nvPicPr>
        <p:blipFill>
          <a:blip r:embed="rId3"/>
          <a:stretch>
            <a:fillRect/>
          </a:stretch>
        </p:blipFill>
        <p:spPr>
          <a:xfrm>
            <a:off x="5608777" y="2966644"/>
            <a:ext cx="5642633" cy="2602581"/>
          </a:xfrm>
          <a:prstGeom prst="rect">
            <a:avLst/>
          </a:prstGeom>
        </p:spPr>
      </p:pic>
    </p:spTree>
    <p:extLst>
      <p:ext uri="{BB962C8B-B14F-4D97-AF65-F5344CB8AC3E}">
        <p14:creationId xmlns:p14="http://schemas.microsoft.com/office/powerpoint/2010/main" val="270683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23E238-ACB3-03C1-A21A-532274DAF86E}"/>
              </a:ext>
            </a:extLst>
          </p:cNvPr>
          <p:cNvSpPr>
            <a:spLocks noGrp="1"/>
          </p:cNvSpPr>
          <p:nvPr>
            <p:ph idx="1"/>
          </p:nvPr>
        </p:nvSpPr>
        <p:spPr>
          <a:xfrm>
            <a:off x="1066800" y="1767076"/>
            <a:ext cx="10058400" cy="4023360"/>
          </a:xfrm>
        </p:spPr>
        <p:txBody>
          <a:bodyPr/>
          <a:lstStyle/>
          <a:p>
            <a:pPr marL="1071400" lvl="6" indent="0">
              <a:buNone/>
            </a:pPr>
            <a:endParaRPr lang="en-US" sz="2000" dirty="0"/>
          </a:p>
          <a:p>
            <a:endParaRPr lang="en-IN" dirty="0"/>
          </a:p>
        </p:txBody>
      </p:sp>
      <p:pic>
        <p:nvPicPr>
          <p:cNvPr id="4" name="Picture 3">
            <a:extLst>
              <a:ext uri="{FF2B5EF4-FFF2-40B4-BE49-F238E27FC236}">
                <a16:creationId xmlns:a16="http://schemas.microsoft.com/office/drawing/2014/main" id="{CDF247E5-2902-ED9C-0F74-45F3349EE8B9}"/>
              </a:ext>
            </a:extLst>
          </p:cNvPr>
          <p:cNvPicPr>
            <a:picLocks noChangeAspect="1"/>
          </p:cNvPicPr>
          <p:nvPr/>
        </p:nvPicPr>
        <p:blipFill>
          <a:blip r:embed="rId2"/>
          <a:stretch>
            <a:fillRect/>
          </a:stretch>
        </p:blipFill>
        <p:spPr>
          <a:xfrm>
            <a:off x="919316" y="2392830"/>
            <a:ext cx="4884843" cy="2209992"/>
          </a:xfrm>
          <a:prstGeom prst="rect">
            <a:avLst/>
          </a:prstGeom>
        </p:spPr>
      </p:pic>
      <p:pic>
        <p:nvPicPr>
          <p:cNvPr id="6" name="Picture 5">
            <a:extLst>
              <a:ext uri="{FF2B5EF4-FFF2-40B4-BE49-F238E27FC236}">
                <a16:creationId xmlns:a16="http://schemas.microsoft.com/office/drawing/2014/main" id="{61B0C92B-6EFF-0607-10E2-21B91F3D7A3B}"/>
              </a:ext>
            </a:extLst>
          </p:cNvPr>
          <p:cNvPicPr>
            <a:picLocks noChangeAspect="1"/>
          </p:cNvPicPr>
          <p:nvPr/>
        </p:nvPicPr>
        <p:blipFill>
          <a:blip r:embed="rId3"/>
          <a:stretch>
            <a:fillRect/>
          </a:stretch>
        </p:blipFill>
        <p:spPr>
          <a:xfrm>
            <a:off x="6466501" y="2392830"/>
            <a:ext cx="4549534" cy="2130009"/>
          </a:xfrm>
          <a:prstGeom prst="rect">
            <a:avLst/>
          </a:prstGeom>
        </p:spPr>
      </p:pic>
      <p:sp>
        <p:nvSpPr>
          <p:cNvPr id="5" name="TextBox 4">
            <a:extLst>
              <a:ext uri="{FF2B5EF4-FFF2-40B4-BE49-F238E27FC236}">
                <a16:creationId xmlns:a16="http://schemas.microsoft.com/office/drawing/2014/main" id="{730F01BB-B096-42BC-38BD-E47C1EBAA3CB}"/>
              </a:ext>
            </a:extLst>
          </p:cNvPr>
          <p:cNvSpPr txBox="1"/>
          <p:nvPr/>
        </p:nvSpPr>
        <p:spPr>
          <a:xfrm>
            <a:off x="1066800" y="1334598"/>
            <a:ext cx="9050594" cy="369332"/>
          </a:xfrm>
          <a:prstGeom prst="rect">
            <a:avLst/>
          </a:prstGeom>
          <a:noFill/>
        </p:spPr>
        <p:txBody>
          <a:bodyPr wrap="square">
            <a:spAutoFit/>
          </a:bodyPr>
          <a:lstStyle/>
          <a:p>
            <a:r>
              <a:rPr lang="en-US" dirty="0"/>
              <a:t>Alternatively, you can use </a:t>
            </a:r>
            <a:r>
              <a:rPr lang="en-US" dirty="0" err="1"/>
              <a:t>fs.readFileSync</a:t>
            </a:r>
            <a:r>
              <a:rPr lang="en-US" dirty="0"/>
              <a:t>() to read the file synchronously&amp; stream read file:</a:t>
            </a:r>
          </a:p>
        </p:txBody>
      </p:sp>
    </p:spTree>
    <p:extLst>
      <p:ext uri="{BB962C8B-B14F-4D97-AF65-F5344CB8AC3E}">
        <p14:creationId xmlns:p14="http://schemas.microsoft.com/office/powerpoint/2010/main" val="3579970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ym typeface="+mn-ea"/>
              </a:rPr>
              <a:t>Create </a:t>
            </a:r>
            <a:r>
              <a:rPr lang="en-IN" dirty="0">
                <a:sym typeface="+mn-ea"/>
              </a:rPr>
              <a:t>File</a:t>
            </a:r>
            <a:endParaRPr lang="en-US"/>
          </a:p>
        </p:txBody>
      </p:sp>
      <p:sp>
        <p:nvSpPr>
          <p:cNvPr id="3" name="Content Placeholder 2"/>
          <p:cNvSpPr>
            <a:spLocks noGrp="1"/>
          </p:cNvSpPr>
          <p:nvPr>
            <p:ph idx="1"/>
          </p:nvPr>
        </p:nvSpPr>
        <p:spPr/>
        <p:txBody>
          <a:bodyPr/>
          <a:lstStyle/>
          <a:p>
            <a:pPr>
              <a:buFont typeface="Arial" panose="020B0604020202020204" pitchFamily="34" charset="0"/>
              <a:buChar char="•"/>
            </a:pPr>
            <a:r>
              <a:rPr lang="en-US"/>
              <a:t>Creating a file using Node.js is a straightforward process that involves utilizing the built-in </a:t>
            </a:r>
            <a:r>
              <a:rPr lang="en-US" u="sng">
                <a:solidFill>
                  <a:srgbClr val="FF0000"/>
                </a:solidFill>
              </a:rPr>
              <a:t>'fs' module.</a:t>
            </a:r>
          </a:p>
          <a:p>
            <a:pPr>
              <a:buFont typeface="Arial" panose="020B0604020202020204" pitchFamily="34" charset="0"/>
              <a:buChar char="•"/>
            </a:pPr>
            <a:r>
              <a:rPr lang="en-US"/>
              <a:t>The 'fs' module provides various methods for interacting with the file system, including creating, reading, writing, and deleting files.</a:t>
            </a:r>
          </a:p>
          <a:p>
            <a:pPr>
              <a:buFont typeface="Arial" panose="020B0604020202020204" pitchFamily="34" charset="0"/>
              <a:buChar char="•"/>
            </a:pPr>
            <a:r>
              <a:rPr lang="en-US"/>
              <a:t>To create a new file using Node.js, you can employ the </a:t>
            </a:r>
            <a:r>
              <a:rPr lang="en-US" u="sng">
                <a:solidFill>
                  <a:srgbClr val="FF0000"/>
                </a:solidFill>
              </a:rPr>
              <a:t>'fs.writeFile()' </a:t>
            </a:r>
            <a:r>
              <a:rPr lang="en-US"/>
              <a:t>method. </a:t>
            </a:r>
          </a:p>
          <a:p>
            <a:pPr>
              <a:buFont typeface="Arial" panose="020B0604020202020204" pitchFamily="34" charset="0"/>
              <a:buChar char="•"/>
            </a:pPr>
            <a:r>
              <a:rPr lang="en-US"/>
              <a:t>This method takes two arguments: the file path and the content to write to the file. </a:t>
            </a:r>
          </a:p>
          <a:p>
            <a:pPr>
              <a:buFont typeface="Arial" panose="020B0604020202020204" pitchFamily="34" charset="0"/>
              <a:buChar char="•"/>
            </a:pPr>
            <a:r>
              <a:rPr lang="en-US"/>
              <a:t>The file path specifies the location of the file you want to create, while the content can be any string or Buffer object.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charset="0"/>
              <a:buChar char="Ø"/>
            </a:pPr>
            <a:r>
              <a:rPr lang="en-US"/>
              <a:t>Here's an example of how to create a file named 'mynewfile.txt' and write the text 'Hello, world!' to it:</a:t>
            </a:r>
          </a:p>
          <a:p>
            <a:pPr marL="457200" lvl="1" indent="457200">
              <a:buFont typeface="Wingdings" panose="05000000000000000000" charset="0"/>
              <a:buNone/>
            </a:pPr>
            <a:r>
              <a:rPr lang="en-US"/>
              <a:t>const fs = require('fs');</a:t>
            </a:r>
          </a:p>
          <a:p>
            <a:pPr marL="457200" lvl="1" indent="457200">
              <a:buFont typeface="Wingdings" panose="05000000000000000000" charset="0"/>
              <a:buNone/>
            </a:pPr>
            <a:r>
              <a:rPr lang="en-US"/>
              <a:t>fs.writeFile('mynewfile.txt', 'Hello, world!', (err) =&gt;</a:t>
            </a:r>
          </a:p>
          <a:p>
            <a:pPr marL="457200" lvl="1" indent="457200">
              <a:buFont typeface="Wingdings" panose="05000000000000000000" charset="0"/>
              <a:buNone/>
            </a:pPr>
            <a:r>
              <a:rPr lang="en-US"/>
              <a:t> {</a:t>
            </a:r>
          </a:p>
          <a:p>
            <a:pPr marL="0" indent="0">
              <a:buFont typeface="Wingdings" panose="05000000000000000000" charset="0"/>
              <a:buNone/>
            </a:pPr>
            <a:r>
              <a:rPr lang="en-US"/>
              <a:t>  		if (err) throw err;</a:t>
            </a:r>
          </a:p>
          <a:p>
            <a:pPr marL="0" indent="0">
              <a:buFont typeface="Wingdings" panose="05000000000000000000" charset="0"/>
              <a:buNone/>
            </a:pPr>
            <a:r>
              <a:rPr lang="en-US"/>
              <a:t> 		console.log('File created successfully!');</a:t>
            </a:r>
          </a:p>
          <a:p>
            <a:pPr marL="457200" lvl="1" indent="457200">
              <a:buFont typeface="Wingdings" panose="05000000000000000000" charset="0"/>
              <a:buNone/>
            </a:pPr>
            <a:r>
              <a:rPr lang="en-US"/>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0000"/>
          </a:bodyPr>
          <a:lstStyle/>
          <a:p>
            <a:pPr>
              <a:buFont typeface="Arial" panose="020B0604020202020204" pitchFamily="34" charset="0"/>
              <a:buChar char="•"/>
            </a:pPr>
            <a:r>
              <a:rPr lang="en-US"/>
              <a:t>If you want to create a file synchronously, you can use the </a:t>
            </a:r>
            <a:r>
              <a:rPr lang="en-US" u="sng">
                <a:solidFill>
                  <a:srgbClr val="FF0000"/>
                </a:solidFill>
              </a:rPr>
              <a:t>'fs.writeFileSync()'</a:t>
            </a:r>
            <a:r>
              <a:rPr lang="en-US">
                <a:solidFill>
                  <a:srgbClr val="FF0000"/>
                </a:solidFill>
              </a:rPr>
              <a:t> </a:t>
            </a:r>
            <a:r>
              <a:rPr lang="en-US"/>
              <a:t>method. </a:t>
            </a:r>
          </a:p>
          <a:p>
            <a:pPr>
              <a:buFont typeface="Arial" panose="020B0604020202020204" pitchFamily="34" charset="0"/>
              <a:buChar char="•"/>
            </a:pPr>
            <a:r>
              <a:rPr lang="en-US"/>
              <a:t>This method takes the same arguments as 'fs.writeFile()' but operates synchronously, meaning it blocks the execution of the code until the file has been created and the content has been written.</a:t>
            </a:r>
          </a:p>
          <a:p>
            <a:pPr marL="0" indent="457200">
              <a:buFont typeface="Arial" panose="020B0604020202020204" pitchFamily="34" charset="0"/>
              <a:buNone/>
            </a:pPr>
            <a:r>
              <a:rPr lang="en-US"/>
              <a:t>const fs = require('fs');</a:t>
            </a:r>
          </a:p>
          <a:p>
            <a:pPr marL="0" indent="457200">
              <a:buFont typeface="Arial" panose="020B0604020202020204" pitchFamily="34" charset="0"/>
              <a:buNone/>
            </a:pPr>
            <a:r>
              <a:rPr lang="en-US"/>
              <a:t>try {</a:t>
            </a:r>
          </a:p>
          <a:p>
            <a:pPr marL="0" indent="457200">
              <a:buFont typeface="Arial" panose="020B0604020202020204" pitchFamily="34" charset="0"/>
              <a:buNone/>
            </a:pPr>
            <a:r>
              <a:rPr lang="en-US"/>
              <a:t>fs.writeFileSync('mynewfile.txt', 'Hello, world!');</a:t>
            </a:r>
          </a:p>
          <a:p>
            <a:pPr marL="0" indent="457200">
              <a:buFont typeface="Arial" panose="020B0604020202020204" pitchFamily="34" charset="0"/>
              <a:buNone/>
            </a:pPr>
            <a:r>
              <a:rPr lang="en-US"/>
              <a:t>console.log('File created successfully!');</a:t>
            </a:r>
          </a:p>
          <a:p>
            <a:pPr marL="0" indent="457200">
              <a:buFont typeface="Arial" panose="020B0604020202020204" pitchFamily="34" charset="0"/>
              <a:buNone/>
            </a:pPr>
            <a:r>
              <a:rPr lang="en-US"/>
              <a:t>} catch (err) {</a:t>
            </a:r>
          </a:p>
          <a:p>
            <a:pPr marL="0" indent="457200">
              <a:buFont typeface="Arial" panose="020B0604020202020204" pitchFamily="34" charset="0"/>
              <a:buNone/>
            </a:pPr>
            <a:r>
              <a:rPr lang="en-US"/>
              <a:t>console.error('Error creating file:', err);</a:t>
            </a:r>
          </a:p>
          <a:p>
            <a:pPr marL="0" indent="457200">
              <a:buFont typeface="Arial" panose="020B0604020202020204" pitchFamily="34" charset="0"/>
              <a:buNone/>
            </a:pPr>
            <a:r>
              <a:rPr lang="en-US"/>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61</TotalTime>
  <Words>871</Words>
  <Application>Microsoft Office PowerPoint</Application>
  <PresentationFormat>Widescreen</PresentationFormat>
  <Paragraphs>93</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Algerian</vt:lpstr>
      <vt:lpstr>Arial</vt:lpstr>
      <vt:lpstr>Calibri</vt:lpstr>
      <vt:lpstr>Calibri Light</vt:lpstr>
      <vt:lpstr>Consolas</vt:lpstr>
      <vt:lpstr>Söhne</vt:lpstr>
      <vt:lpstr>Söhne Mono</vt:lpstr>
      <vt:lpstr>Times New Roman</vt:lpstr>
      <vt:lpstr>Verdana</vt:lpstr>
      <vt:lpstr>Wingdings</vt:lpstr>
      <vt:lpstr>Retrospect</vt:lpstr>
      <vt:lpstr>Module - 1 target – 3  BATCH – 5</vt:lpstr>
      <vt:lpstr>PowerPoint Presentation</vt:lpstr>
      <vt:lpstr>   File System</vt:lpstr>
      <vt:lpstr>PowerPoint Presentation</vt:lpstr>
      <vt:lpstr>Read File</vt:lpstr>
      <vt:lpstr>PowerPoint Presentation</vt:lpstr>
      <vt:lpstr>Create File</vt:lpstr>
      <vt:lpstr>PowerPoint Presentation</vt:lpstr>
      <vt:lpstr>PowerPoint Presentation</vt:lpstr>
      <vt:lpstr>UPDATE:</vt:lpstr>
      <vt:lpstr>PowerPoint Presentation</vt:lpstr>
      <vt:lpstr>PowerPoint Presentation</vt:lpstr>
      <vt:lpstr>PowerPoint Presentation</vt:lpstr>
      <vt:lpstr>Rename files</vt:lpstr>
      <vt:lpstr>Delete files</vt:lpstr>
      <vt:lpstr>To delete a file with the File System module,  use the fs.unlink() method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target 3</dc:title>
  <dc:creator>Subhashini Jettti</dc:creator>
  <cp:lastModifiedBy>vignan</cp:lastModifiedBy>
  <cp:revision>27</cp:revision>
  <dcterms:created xsi:type="dcterms:W3CDTF">2023-09-06T13:22:00Z</dcterms:created>
  <dcterms:modified xsi:type="dcterms:W3CDTF">2023-11-10T03:18:10Z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7BE012C622B64B2AB541F67043A6AB75_12</vt:lpwstr>
  </property>
  <property fmtid="{D5CDD505-2E9C-101B-9397-08002B2CF9AE}" pid="3" name="KSOProductBuildVer">
    <vt:lpwstr>1033-12.2.0.13266</vt:lpwstr>
  </property>
</Properties>
</file>